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9%98%B6%E4%B9%98" TargetMode="External"/><Relationship Id="rId2" Type="http://schemas.openxmlformats.org/officeDocument/2006/relationships/hyperlink" Target="http://zh.wikipedia.org/wiki/%E4%BC%BD%E7%91%AA%E5%87%BD%E6%95%B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/>
              <a:t>分数阶微分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假设有一个幂函数 </a:t>
            </a:r>
            <a:r>
              <a:rPr lang="en-US" altLang="zh-CN" dirty="0" smtClean="0"/>
              <a:t>f(x) = </a:t>
            </a:r>
            <a:r>
              <a:rPr lang="en-US" altLang="zh-CN" dirty="0" err="1" smtClean="0"/>
              <a:t>x</a:t>
            </a:r>
            <a:r>
              <a:rPr lang="en-US" altLang="zh-CN" baseline="30000" dirty="0" err="1" smtClean="0"/>
              <a:t>k</a:t>
            </a:r>
            <a:endParaRPr lang="zh-CN" altLang="en-US" baseline="30000" dirty="0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它的一阶导数是：</a:t>
            </a:r>
            <a:r>
              <a:rPr lang="en-US" altLang="zh-CN" dirty="0" smtClean="0"/>
              <a:t>f’(x)=k*x</a:t>
            </a:r>
            <a:r>
              <a:rPr lang="en-US" altLang="zh-CN" baseline="30000" dirty="0" smtClean="0"/>
              <a:t>k-1</a:t>
            </a:r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它的二阶导数是：</a:t>
            </a:r>
            <a:r>
              <a:rPr lang="en-US" altLang="zh-CN" dirty="0" smtClean="0"/>
              <a:t>f’’(x)=k*(k-1)*x</a:t>
            </a:r>
            <a:r>
              <a:rPr lang="en-US" altLang="zh-CN" baseline="30000" dirty="0" smtClean="0"/>
              <a:t>k-2</a:t>
            </a:r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重复这一过程，得到更一般的 </a:t>
            </a:r>
            <a:r>
              <a:rPr lang="en-US" altLang="zh-CN" dirty="0" smtClean="0"/>
              <a:t>n </a:t>
            </a:r>
            <a:r>
              <a:rPr lang="zh-CN" altLang="en-US" dirty="0" smtClean="0"/>
              <a:t>阶导数：</a:t>
            </a:r>
            <a:r>
              <a:rPr lang="en-US" altLang="zh-CN" dirty="0" err="1" smtClean="0"/>
              <a:t>d</a:t>
            </a:r>
            <a:r>
              <a:rPr lang="en-US" altLang="zh-CN" baseline="30000" dirty="0" err="1" smtClean="0"/>
              <a:t>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dx</a:t>
            </a:r>
            <a:r>
              <a:rPr lang="en-US" altLang="zh-CN" baseline="30000" dirty="0" err="1" smtClean="0"/>
              <a:t>n</a:t>
            </a:r>
            <a:r>
              <a:rPr lang="en-US" altLang="zh-CN" dirty="0" smtClean="0"/>
              <a:t> f(x) = k!/(k-n)! </a:t>
            </a:r>
            <a:r>
              <a:rPr lang="en-US" altLang="zh-CN" dirty="0" err="1" smtClean="0"/>
              <a:t>x</a:t>
            </a:r>
            <a:r>
              <a:rPr lang="en-US" altLang="zh-CN" baseline="30000" dirty="0" err="1" smtClean="0"/>
              <a:t>k</a:t>
            </a:r>
            <a:r>
              <a:rPr lang="en-US" altLang="zh-CN" baseline="30000" dirty="0" smtClean="0"/>
              <a:t>-n</a:t>
            </a:r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用</a:t>
            </a:r>
            <a:r>
              <a:rPr lang="zh-CN" altLang="en-US" dirty="0" smtClean="0">
                <a:hlinkClick r:id="rId2" tooltip="伽玛函数"/>
              </a:rPr>
              <a:t>伽玛函数</a:t>
            </a:r>
            <a:r>
              <a:rPr lang="zh-CN" altLang="en-US" dirty="0" smtClean="0"/>
              <a:t>替换</a:t>
            </a:r>
            <a:r>
              <a:rPr lang="zh-CN" altLang="en-US" dirty="0" smtClean="0">
                <a:hlinkClick r:id="rId3" tooltip="阶乘"/>
              </a:rPr>
              <a:t>阶乘</a:t>
            </a:r>
            <a:r>
              <a:rPr lang="zh-CN" altLang="en-US" dirty="0" smtClean="0"/>
              <a:t>，可得</a:t>
            </a:r>
            <a:r>
              <a:rPr lang="en-US" altLang="zh-CN" dirty="0" smtClean="0"/>
              <a:t>a </a:t>
            </a:r>
            <a:r>
              <a:rPr lang="zh-CN" altLang="en-US" dirty="0" smtClean="0"/>
              <a:t>阶导数：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dx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 f(x) = </a:t>
            </a:r>
            <a:r>
              <a:rPr lang="en-US" dirty="0" smtClean="0">
                <a:latin typeface="Symbol" pitchFamily="18" charset="2"/>
              </a:rPr>
              <a:t>G(</a:t>
            </a:r>
            <a:r>
              <a:rPr lang="en-US" dirty="0" smtClean="0"/>
              <a:t>k+1</a:t>
            </a:r>
            <a:r>
              <a:rPr lang="en-US" dirty="0" smtClean="0">
                <a:latin typeface="Symbol" pitchFamily="18" charset="2"/>
              </a:rPr>
              <a:t>)</a:t>
            </a:r>
            <a:r>
              <a:rPr lang="en-US" altLang="zh-CN" dirty="0" smtClean="0"/>
              <a:t>/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altLang="zh-CN" dirty="0" smtClean="0"/>
              <a:t>(k-a+1) </a:t>
            </a:r>
            <a:r>
              <a:rPr lang="en-US" altLang="zh-CN" dirty="0" err="1" smtClean="0"/>
              <a:t>x</a:t>
            </a:r>
            <a:r>
              <a:rPr lang="en-US" altLang="zh-CN" baseline="30000" dirty="0" err="1" smtClean="0"/>
              <a:t>k</a:t>
            </a:r>
            <a:r>
              <a:rPr lang="en-US" altLang="zh-CN" baseline="30000" dirty="0" smtClean="0"/>
              <a:t>-a </a:t>
            </a:r>
            <a:endParaRPr lang="en-US" altLang="zh-CN" dirty="0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当</a:t>
            </a:r>
            <a:r>
              <a:rPr lang="en-US" altLang="zh-CN" dirty="0" smtClean="0"/>
              <a:t>k = 1,</a:t>
            </a:r>
            <a:r>
              <a:rPr lang="zh-CN" altLang="en-US" dirty="0" smtClean="0"/>
              <a:t>并且</a:t>
            </a:r>
            <a:r>
              <a:rPr lang="en-US" altLang="zh-CN" dirty="0" smtClean="0"/>
              <a:t>a = 1/2</a:t>
            </a:r>
            <a:r>
              <a:rPr lang="zh-CN" altLang="en-US" dirty="0" smtClean="0"/>
              <a:t>时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可以得到</a:t>
            </a:r>
            <a:r>
              <a:rPr lang="en-US" altLang="zh-CN" dirty="0" smtClean="0"/>
              <a:t>x</a:t>
            </a:r>
            <a:r>
              <a:rPr lang="zh-CN" altLang="en-US" dirty="0" smtClean="0"/>
              <a:t>函数的半导数：</a:t>
            </a:r>
            <a:r>
              <a:rPr lang="en-US" altLang="zh-CN" dirty="0" smtClean="0"/>
              <a:t> d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/dx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 x = </a:t>
            </a:r>
            <a:r>
              <a:rPr lang="en-US" dirty="0" smtClean="0">
                <a:latin typeface="Symbol" pitchFamily="18" charset="2"/>
              </a:rPr>
              <a:t>G(</a:t>
            </a:r>
            <a:r>
              <a:rPr lang="en-US" dirty="0" smtClean="0"/>
              <a:t>1+1</a:t>
            </a:r>
            <a:r>
              <a:rPr lang="en-US" dirty="0" smtClean="0">
                <a:latin typeface="Symbol" pitchFamily="18" charset="2"/>
              </a:rPr>
              <a:t>)</a:t>
            </a:r>
            <a:r>
              <a:rPr lang="en-US" altLang="zh-CN" dirty="0" smtClean="0"/>
              <a:t>/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altLang="zh-CN" dirty="0" smtClean="0"/>
              <a:t>(1-0.5+1) x</a:t>
            </a:r>
            <a:r>
              <a:rPr lang="en-US" altLang="zh-CN" baseline="30000" dirty="0" smtClean="0"/>
              <a:t>1-0.5 </a:t>
            </a:r>
            <a:r>
              <a:rPr lang="en-US" altLang="zh-CN" dirty="0" smtClean="0"/>
              <a:t>= 2</a:t>
            </a:r>
            <a:r>
              <a:rPr lang="en-US" dirty="0" smtClean="0">
                <a:latin typeface="Symbol" pitchFamily="18" charset="2"/>
              </a:rPr>
              <a:t>Ö</a:t>
            </a:r>
            <a:r>
              <a:rPr lang="en-US" altLang="zh-CN" dirty="0" smtClean="0"/>
              <a:t>(x/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altLang="zh-CN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重复这一过程，得一阶导数：</a:t>
            </a:r>
            <a:r>
              <a:rPr lang="en-US" altLang="zh-CN" dirty="0" smtClean="0"/>
              <a:t> (d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/dx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 (d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/dx</a:t>
            </a:r>
            <a:r>
              <a:rPr lang="en-US" altLang="zh-CN" baseline="30000" dirty="0" smtClean="0"/>
              <a:t>0.5</a:t>
            </a:r>
            <a:r>
              <a:rPr lang="en-US" altLang="zh-CN" dirty="0" smtClean="0"/>
              <a:t>  )) x = d/</a:t>
            </a:r>
            <a:r>
              <a:rPr lang="en-US" altLang="zh-CN" dirty="0" err="1" smtClean="0"/>
              <a:t>dx</a:t>
            </a:r>
            <a:r>
              <a:rPr lang="en-US" altLang="zh-CN" dirty="0" smtClean="0"/>
              <a:t> = 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80D82-1B96-457E-AB0B-EB862373286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分数阶微分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分数阶微分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分数阶微分</vt:lpwstr>
  </property>
</Properties>
</file>